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re et contenu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e de titr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re vertical et text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re et texte vertical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 avec légen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 avec légen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re seul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is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eux contenu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Titre de sec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hape 7"/>
          <p:cNvCxnSpPr/>
          <p:nvPr/>
        </p:nvCxnSpPr>
        <p:spPr>
          <a:xfrm>
            <a:off x="179386" y="188911"/>
            <a:ext cx="0" cy="3887786"/>
          </a:xfrm>
          <a:prstGeom prst="straightConnector1">
            <a:avLst/>
          </a:prstGeom>
          <a:noFill/>
          <a:ln cap="flat" cmpd="sng" w="9525">
            <a:solidFill>
              <a:srgbClr val="FF330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8" name="Shape 8"/>
          <p:cNvCxnSpPr/>
          <p:nvPr/>
        </p:nvCxnSpPr>
        <p:spPr>
          <a:xfrm>
            <a:off x="179386" y="188911"/>
            <a:ext cx="8785225" cy="0"/>
          </a:xfrm>
          <a:prstGeom prst="straightConnector1">
            <a:avLst/>
          </a:prstGeom>
          <a:noFill/>
          <a:ln cap="flat" cmpd="sng" w="9525">
            <a:solidFill>
              <a:srgbClr val="FF330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9" name="Shape 9"/>
          <p:cNvCxnSpPr/>
          <p:nvPr/>
        </p:nvCxnSpPr>
        <p:spPr>
          <a:xfrm>
            <a:off x="8964611" y="188911"/>
            <a:ext cx="0" cy="6480174"/>
          </a:xfrm>
          <a:prstGeom prst="straightConnector1">
            <a:avLst/>
          </a:prstGeom>
          <a:noFill/>
          <a:ln cap="flat" cmpd="sng" w="9525">
            <a:solidFill>
              <a:srgbClr val="FF330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0" name="Shape 10"/>
          <p:cNvCxnSpPr/>
          <p:nvPr/>
        </p:nvCxnSpPr>
        <p:spPr>
          <a:xfrm rot="10800000">
            <a:off x="3492499" y="6669086"/>
            <a:ext cx="5472111" cy="0"/>
          </a:xfrm>
          <a:prstGeom prst="straightConnector1">
            <a:avLst/>
          </a:prstGeom>
          <a:noFill/>
          <a:ln cap="flat" cmpd="sng" w="9525">
            <a:solidFill>
              <a:srgbClr val="FF33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" name="Shape 11"/>
          <p:cNvSpPr/>
          <p:nvPr/>
        </p:nvSpPr>
        <p:spPr>
          <a:xfrm>
            <a:off x="71436" y="4005262"/>
            <a:ext cx="215899" cy="287337"/>
          </a:xfrm>
          <a:prstGeom prst="ellipse">
            <a:avLst/>
          </a:prstGeom>
          <a:gradFill>
            <a:gsLst>
              <a:gs pos="0">
                <a:srgbClr val="FF3300"/>
              </a:gs>
              <a:gs pos="100000">
                <a:srgbClr val="7618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 rot="-5400000">
            <a:off x="3307556" y="6528593"/>
            <a:ext cx="225425" cy="287337"/>
          </a:xfrm>
          <a:prstGeom prst="ellipse">
            <a:avLst/>
          </a:prstGeom>
          <a:gradFill>
            <a:gsLst>
              <a:gs pos="0">
                <a:srgbClr val="FF3300"/>
              </a:gs>
              <a:gs pos="100000">
                <a:srgbClr val="7618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Relationship Id="rId4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jp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jp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jp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5.jpg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Relationship Id="rId4" Type="http://schemas.openxmlformats.org/officeDocument/2006/relationships/image" Target="../media/image0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5.jpg"/><Relationship Id="rId4" Type="http://schemas.openxmlformats.org/officeDocument/2006/relationships/image" Target="../media/image2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5.jpg"/><Relationship Id="rId4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5.jpg"/><Relationship Id="rId4" Type="http://schemas.openxmlformats.org/officeDocument/2006/relationships/image" Target="../media/image20.jpg"/><Relationship Id="rId5" Type="http://schemas.openxmlformats.org/officeDocument/2006/relationships/image" Target="../media/image27.jpg"/><Relationship Id="rId6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5.jpg"/><Relationship Id="rId4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5.jpg"/><Relationship Id="rId4" Type="http://schemas.openxmlformats.org/officeDocument/2006/relationships/image" Target="../media/image34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7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Relationship Id="rId4" Type="http://schemas.openxmlformats.org/officeDocument/2006/relationships/image" Target="../media/image0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5.jpg"/><Relationship Id="rId4" Type="http://schemas.openxmlformats.org/officeDocument/2006/relationships/image" Target="../media/image3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5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5.jpg"/><Relationship Id="rId4" Type="http://schemas.openxmlformats.org/officeDocument/2006/relationships/image" Target="../media/image4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5.jpg"/><Relationship Id="rId4" Type="http://schemas.openxmlformats.org/officeDocument/2006/relationships/image" Target="../media/image5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05.jpg"/><Relationship Id="rId4" Type="http://schemas.openxmlformats.org/officeDocument/2006/relationships/image" Target="../media/image4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05.jpg"/><Relationship Id="rId4" Type="http://schemas.openxmlformats.org/officeDocument/2006/relationships/image" Target="../media/image5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5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05.jpg"/><Relationship Id="rId4" Type="http://schemas.openxmlformats.org/officeDocument/2006/relationships/image" Target="../media/image4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05.jpg"/><Relationship Id="rId4" Type="http://schemas.openxmlformats.org/officeDocument/2006/relationships/image" Target="../media/image48.jpg"/><Relationship Id="rId5" Type="http://schemas.openxmlformats.org/officeDocument/2006/relationships/image" Target="../media/image6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05.jpg"/><Relationship Id="rId4" Type="http://schemas.openxmlformats.org/officeDocument/2006/relationships/image" Target="../media/image5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05.jpg"/><Relationship Id="rId4" Type="http://schemas.openxmlformats.org/officeDocument/2006/relationships/image" Target="../media/image5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05.jpg"/><Relationship Id="rId4" Type="http://schemas.openxmlformats.org/officeDocument/2006/relationships/image" Target="../media/image55.jpg"/><Relationship Id="rId5" Type="http://schemas.openxmlformats.org/officeDocument/2006/relationships/image" Target="../media/image53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05.jpg"/><Relationship Id="rId4" Type="http://schemas.openxmlformats.org/officeDocument/2006/relationships/image" Target="../media/image5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05.jpg"/><Relationship Id="rId4" Type="http://schemas.openxmlformats.org/officeDocument/2006/relationships/image" Target="../media/image60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Relationship Id="rId4" Type="http://schemas.openxmlformats.org/officeDocument/2006/relationships/image" Target="../media/image03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05.jpg"/><Relationship Id="rId4" Type="http://schemas.openxmlformats.org/officeDocument/2006/relationships/image" Target="../media/image6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05.jpg"/><Relationship Id="rId4" Type="http://schemas.openxmlformats.org/officeDocument/2006/relationships/image" Target="../media/image6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05.jpg"/><Relationship Id="rId4" Type="http://schemas.openxmlformats.org/officeDocument/2006/relationships/image" Target="../media/image6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05.jpg"/><Relationship Id="rId4" Type="http://schemas.openxmlformats.org/officeDocument/2006/relationships/image" Target="../media/image59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05.jpg"/><Relationship Id="rId4" Type="http://schemas.openxmlformats.org/officeDocument/2006/relationships/image" Target="../media/image6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Relationship Id="rId4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Relationship Id="rId4" Type="http://schemas.openxmlformats.org/officeDocument/2006/relationships/image" Target="../media/image3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837" y="2036761"/>
            <a:ext cx="5249861" cy="479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392112"/>
            <a:ext cx="5184775" cy="2944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419100" y="3357562"/>
            <a:ext cx="8547100" cy="2154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          C’est pourquoi les gens de la campagne,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qui n’ont que faire des noms savants,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les appellent tout simplement 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1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les «</a:t>
            </a: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Bêtes du bon Dieu</a:t>
            </a: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2136" y="549275"/>
            <a:ext cx="4225925" cy="3160711"/>
          </a:xfrm>
          <a:prstGeom prst="rect">
            <a:avLst/>
          </a:prstGeom>
          <a:noFill/>
          <a:ln cap="flat" cmpd="sng" w="190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1196975"/>
            <a:ext cx="6265861" cy="4359274"/>
          </a:xfrm>
          <a:prstGeom prst="rect">
            <a:avLst/>
          </a:prstGeom>
          <a:noFill/>
          <a:ln cap="flat" cmpd="sng" w="22225">
            <a:solidFill>
              <a:srgbClr val="D9D9D9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350" y="1296987"/>
            <a:ext cx="6264274" cy="3922712"/>
          </a:xfrm>
          <a:prstGeom prst="rect">
            <a:avLst/>
          </a:prstGeom>
          <a:noFill/>
          <a:ln cap="flat" cmpd="sng" w="22225">
            <a:solidFill>
              <a:srgbClr val="CCCCCC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9975" y="1412875"/>
            <a:ext cx="4032249" cy="31416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22" name="Shape 122"/>
          <p:cNvSpPr txBox="1"/>
          <p:nvPr/>
        </p:nvSpPr>
        <p:spPr>
          <a:xfrm>
            <a:off x="0" y="5049837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Tous les jardiniers connaissent ce petit insecte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aux élytres rouges tâchetées, prédateur des pucerons.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0" y="5995987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coccinelle est un</a:t>
            </a: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coléoptère</a:t>
            </a: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20636" y="5516562"/>
            <a:ext cx="8785225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 trouve  </a:t>
            </a: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plus  de  500 espèces </a:t>
            </a: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coccinelles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à travers le monde.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1619250" y="404812"/>
            <a:ext cx="6121400" cy="267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 coccinelles, il y en a des rouges,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 noires, des jaunes, des oranges,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 bicolores, avec de 2 à 24 points !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562" y="3213100"/>
            <a:ext cx="3527424" cy="278288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503237" y="5516562"/>
            <a:ext cx="8137525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coccinelles sortent de leur léthargie au début du printemps, avec les premiers rayons de soleil.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2275" y="1166812"/>
            <a:ext cx="5543549" cy="4160837"/>
          </a:xfrm>
          <a:prstGeom prst="rect">
            <a:avLst/>
          </a:prstGeom>
          <a:noFill/>
          <a:ln cap="flat" cmpd="sng" w="15875">
            <a:solidFill>
              <a:srgbClr val="F2F2F2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52" name="Shape 152"/>
          <p:cNvSpPr txBox="1"/>
          <p:nvPr/>
        </p:nvSpPr>
        <p:spPr>
          <a:xfrm>
            <a:off x="0" y="5432425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Elles ont hiverné aux pieds des plantes,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450" y="1052512"/>
            <a:ext cx="6696074" cy="502285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b="13879" l="14747" r="17352" t="13299"/>
          <a:stretch/>
        </p:blipFill>
        <p:spPr>
          <a:xfrm>
            <a:off x="1868486" y="765175"/>
            <a:ext cx="5354636" cy="43068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58" name="Shape 158"/>
          <p:cNvSpPr txBox="1"/>
          <p:nvPr/>
        </p:nvSpPr>
        <p:spPr>
          <a:xfrm>
            <a:off x="117475" y="5334000"/>
            <a:ext cx="8856662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cachées sous les feuilles, sous la mousse,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 bien dans un coin d’une remise.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b="15849" l="0" r="0" t="3871"/>
          <a:stretch/>
        </p:blipFill>
        <p:spPr>
          <a:xfrm>
            <a:off x="1547812" y="908050"/>
            <a:ext cx="5576886" cy="4392611"/>
          </a:xfrm>
          <a:prstGeom prst="rect">
            <a:avLst/>
          </a:prstGeom>
          <a:noFill/>
          <a:ln cap="flat" cmpd="sng" w="222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64" name="Shape 164"/>
          <p:cNvSpPr txBox="1"/>
          <p:nvPr/>
        </p:nvSpPr>
        <p:spPr>
          <a:xfrm>
            <a:off x="0" y="5445125"/>
            <a:ext cx="9144000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Mais plusieurs ne survivent guère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plus longtemps qu’un seul été.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22618" l="17117" r="23977" t="23498"/>
          <a:stretch/>
        </p:blipFill>
        <p:spPr>
          <a:xfrm>
            <a:off x="288925" y="735012"/>
            <a:ext cx="3095625" cy="21240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70" name="Shape 170"/>
          <p:cNvSpPr txBox="1"/>
          <p:nvPr/>
        </p:nvSpPr>
        <p:spPr>
          <a:xfrm>
            <a:off x="4932362" y="735012"/>
            <a:ext cx="34543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Elles se reproduisent… 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5375" y="2843211"/>
            <a:ext cx="2376487" cy="182721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6">
            <a:alphaModFix/>
          </a:blip>
          <a:srcRect b="12856" l="12625" r="20985" t="13194"/>
          <a:stretch/>
        </p:blipFill>
        <p:spPr>
          <a:xfrm>
            <a:off x="6227762" y="4365625"/>
            <a:ext cx="2844800" cy="23748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323850" y="476250"/>
            <a:ext cx="87121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 pondent plusieurs dizaines d’</a:t>
            </a: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oeufs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111" y="1628775"/>
            <a:ext cx="4608512" cy="3217861"/>
          </a:xfrm>
          <a:prstGeom prst="rect">
            <a:avLst/>
          </a:prstGeom>
          <a:noFill/>
          <a:ln cap="flat" cmpd="sng" w="19050">
            <a:solidFill>
              <a:srgbClr val="F2F2F2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19110" l="8898" r="32066" t="2641"/>
          <a:stretch/>
        </p:blipFill>
        <p:spPr>
          <a:xfrm>
            <a:off x="4427537" y="620712"/>
            <a:ext cx="4162425" cy="532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323850" y="476250"/>
            <a:ext cx="4535487" cy="2492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 les femelles déposent à proximité d'une colonie de pucerons, afin que les petits aient rapidement de quoi se nourrir.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5600700" y="3538537"/>
            <a:ext cx="866774" cy="790575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2771775" y="5532437"/>
            <a:ext cx="6148386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oeufs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éclosent de 5 à 7 jours après la ponte…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395287" y="280987"/>
            <a:ext cx="8497886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 de </a:t>
            </a: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petites larves fuselées,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couleur noir bleuté, métallique, grisâtre,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font leur apparition…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800" y="1717675"/>
            <a:ext cx="2328861" cy="1800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93" name="Shape 193"/>
          <p:cNvSpPr txBox="1"/>
          <p:nvPr/>
        </p:nvSpPr>
        <p:spPr>
          <a:xfrm>
            <a:off x="3708400" y="4246562"/>
            <a:ext cx="4751387" cy="1568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Elles ont un appétit extraordinaire et peuvent dévorer jusqu'à  9 000 pucerons pendant les 3 semaines que dure leur développement.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3312" y="1717675"/>
            <a:ext cx="2479675" cy="1765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4287837" y="4237037"/>
            <a:ext cx="2994024" cy="9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Quel appétit !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00" y="1268412"/>
            <a:ext cx="3652837" cy="2509837"/>
          </a:xfrm>
          <a:prstGeom prst="rect">
            <a:avLst/>
          </a:prstGeom>
          <a:noFill/>
          <a:ln cap="flat" cmpd="sng" w="317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468312" y="331787"/>
            <a:ext cx="8208962" cy="563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larve se transforme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ensuite en </a:t>
            </a: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nymphe</a:t>
            </a: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1512" r="30574" t="0"/>
          <a:stretch/>
        </p:blipFill>
        <p:spPr>
          <a:xfrm>
            <a:off x="3938587" y="692150"/>
            <a:ext cx="4713287" cy="5487987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323850" y="377825"/>
            <a:ext cx="8628062" cy="649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phase de la nymphose </a:t>
            </a: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Les larves fixent leur queue au verso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d’une feuille, avec quelques fils de soie.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Elles restent ainsi immobiles pendant 8 jours.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9975" y="2200275"/>
            <a:ext cx="4808537" cy="36004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2700336" y="638175"/>
            <a:ext cx="4227511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Puis la cuticule se fend…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 b="5525" l="18542" r="1155" t="9852"/>
          <a:stretch/>
        </p:blipFill>
        <p:spPr>
          <a:xfrm>
            <a:off x="6407150" y="2035175"/>
            <a:ext cx="2579686" cy="19462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19" name="Shape 219"/>
          <p:cNvSpPr txBox="1"/>
          <p:nvPr/>
        </p:nvSpPr>
        <p:spPr>
          <a:xfrm>
            <a:off x="3467100" y="4437062"/>
            <a:ext cx="317976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 en 48 heures,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coccinelle prend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 couleur définitive !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730250" y="2408236"/>
            <a:ext cx="2797174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l’adulte, mou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 jaune pâle,  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émerge… 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211" y="157161"/>
            <a:ext cx="2492374" cy="18684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86162" y="2044700"/>
            <a:ext cx="2581274" cy="1936749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7980000">
            <a:off x="772318" y="4048918"/>
            <a:ext cx="2241550" cy="2239962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812" y="1341437"/>
            <a:ext cx="6224586" cy="417512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387" y="236537"/>
            <a:ext cx="8586786" cy="6489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8443911" y="2092325"/>
            <a:ext cx="288925" cy="2158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230" name="Shape 230"/>
          <p:cNvSpPr/>
          <p:nvPr/>
        </p:nvSpPr>
        <p:spPr>
          <a:xfrm>
            <a:off x="2790825" y="4149725"/>
            <a:ext cx="288925" cy="2158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2660650" y="1889125"/>
            <a:ext cx="5492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❶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5457825" y="1908175"/>
            <a:ext cx="5492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❷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8359775" y="1908175"/>
            <a:ext cx="5492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❸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2660650" y="3965575"/>
            <a:ext cx="5492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❹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5378450" y="3965575"/>
            <a:ext cx="550861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❺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8313736" y="3965575"/>
            <a:ext cx="5492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❻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2660650" y="6129337"/>
            <a:ext cx="5492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❼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359400" y="6116637"/>
            <a:ext cx="550861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❽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8313736" y="6142037"/>
            <a:ext cx="5492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❾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8425" y="476250"/>
            <a:ext cx="3635374" cy="24272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5">
            <a:alphaModFix/>
          </a:blip>
          <a:srcRect b="11036" l="6057" r="26037" t="21037"/>
          <a:stretch/>
        </p:blipFill>
        <p:spPr>
          <a:xfrm>
            <a:off x="5003800" y="3213100"/>
            <a:ext cx="3600450" cy="241141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850" y="3916362"/>
            <a:ext cx="3641724" cy="24241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375" y="1130300"/>
            <a:ext cx="6337300" cy="4229100"/>
          </a:xfrm>
          <a:prstGeom prst="rect">
            <a:avLst/>
          </a:prstGeom>
          <a:noFill/>
          <a:ln cap="flat" cmpd="sng" w="15875">
            <a:solidFill>
              <a:srgbClr val="D9D9D9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2700" y="5989637"/>
            <a:ext cx="8964612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Dans la majorité des cas, les coccinelles se nourrissent essentiellement de pucerons. 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 b="14079" l="27912" r="27989" t="12200"/>
          <a:stretch/>
        </p:blipFill>
        <p:spPr>
          <a:xfrm>
            <a:off x="2398711" y="549275"/>
            <a:ext cx="4192587" cy="52546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400" y="-1586"/>
            <a:ext cx="9144000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-133350" y="6165850"/>
            <a:ext cx="9277349" cy="46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Cet apport de protéines est indispensable à leur croissance, 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109536" y="5805487"/>
            <a:ext cx="9015412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mais il peut varier en fonction des fluctuations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 populations de pucerons. 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88900" y="4829175"/>
            <a:ext cx="8640762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Ainsi, des coccinelles ont recours à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une nourriture alternative, d’origine végétale, </a:t>
            </a: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 b="20485" l="14677" r="14372" t="19172"/>
          <a:stretch/>
        </p:blipFill>
        <p:spPr>
          <a:xfrm>
            <a:off x="1908175" y="1420812"/>
            <a:ext cx="4967286" cy="31686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239712" y="5661025"/>
            <a:ext cx="8640762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surtout du pollen et du nectar, en cas de récession. 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 b="-371" l="3503" r="-140" t="14340"/>
          <a:stretch/>
        </p:blipFill>
        <p:spPr>
          <a:xfrm>
            <a:off x="1400175" y="1196975"/>
            <a:ext cx="5940424" cy="42116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1196975"/>
            <a:ext cx="6288087" cy="452119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107950" y="5805487"/>
            <a:ext cx="903605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mais cela ralentit leur croissance et arrête les pontes. 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20636" y="6021387"/>
            <a:ext cx="903605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coccinelles devenues temporairement végétariennes 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350" y="765175"/>
            <a:ext cx="5832474" cy="43830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09" name="Shape 309"/>
          <p:cNvSpPr txBox="1"/>
          <p:nvPr/>
        </p:nvSpPr>
        <p:spPr>
          <a:xfrm>
            <a:off x="25400" y="5148262"/>
            <a:ext cx="9144000" cy="1570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 remettent aux pucerons dès que ceux-ci apparaissent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mais parmi les autres proies potentielles il y a 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117475" y="5949950"/>
            <a:ext cx="8856662" cy="46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thrips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912" y="549275"/>
            <a:ext cx="3690937" cy="27670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5487" y="2420936"/>
            <a:ext cx="3776661" cy="3384550"/>
          </a:xfrm>
          <a:prstGeom prst="rect">
            <a:avLst/>
          </a:prstGeom>
          <a:noFill/>
          <a:ln cap="flat" cmpd="sng" w="508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168275" y="6237287"/>
            <a:ext cx="8856662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psylles</a:t>
            </a: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987" y="476250"/>
            <a:ext cx="7416800" cy="556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171450" y="6237287"/>
            <a:ext cx="8856662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aleurodes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137" y="333375"/>
            <a:ext cx="7548562" cy="590391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34925" y="6129337"/>
            <a:ext cx="9109075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cochenilles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050" y="179386"/>
            <a:ext cx="4327525" cy="3011487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6462" y="2551111"/>
            <a:ext cx="4284661" cy="2854324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36" name="Shape 336"/>
          <p:cNvSpPr txBox="1"/>
          <p:nvPr/>
        </p:nvSpPr>
        <p:spPr>
          <a:xfrm>
            <a:off x="171450" y="3190875"/>
            <a:ext cx="4302124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Cochenilles farineuses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4699000" y="2133600"/>
            <a:ext cx="428625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Cochenilles à bouclier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 rotWithShape="1">
          <a:blip r:embed="rId4">
            <a:alphaModFix/>
          </a:blip>
          <a:srcRect b="19165" l="15205" r="15712" t="17268"/>
          <a:stretch/>
        </p:blipFill>
        <p:spPr>
          <a:xfrm>
            <a:off x="2755900" y="1989136"/>
            <a:ext cx="3600450" cy="2484437"/>
          </a:xfrm>
          <a:prstGeom prst="rect">
            <a:avLst/>
          </a:prstGeom>
          <a:noFill/>
          <a:ln cap="flat" cmpd="sng" w="22225">
            <a:solidFill>
              <a:srgbClr val="F2F2F2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43" name="Shape 343"/>
          <p:cNvSpPr txBox="1"/>
          <p:nvPr/>
        </p:nvSpPr>
        <p:spPr>
          <a:xfrm>
            <a:off x="128586" y="5084762"/>
            <a:ext cx="8855074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larves de diptères, de guêpes, de papillons, de coléoptères, etc.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/>
          <p:cNvPicPr preferRelativeResize="0"/>
          <p:nvPr/>
        </p:nvPicPr>
        <p:blipFill rotWithShape="1">
          <a:blip r:embed="rId4">
            <a:alphaModFix/>
          </a:blip>
          <a:srcRect b="16502" l="11697" r="10330" t="15217"/>
          <a:stretch/>
        </p:blipFill>
        <p:spPr>
          <a:xfrm>
            <a:off x="2011361" y="1789111"/>
            <a:ext cx="4535487" cy="2978150"/>
          </a:xfrm>
          <a:prstGeom prst="rect">
            <a:avLst/>
          </a:prstGeom>
          <a:noFill/>
          <a:ln cap="flat" cmpd="sng" w="19050">
            <a:solidFill>
              <a:srgbClr val="F2F2F2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49" name="Shape 349"/>
          <p:cNvSpPr txBox="1"/>
          <p:nvPr/>
        </p:nvSpPr>
        <p:spPr>
          <a:xfrm>
            <a:off x="0" y="5084762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mais aussi d’autres espèces de coccinelles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 elles sont cannibales.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3492500" y="481012"/>
            <a:ext cx="5400675" cy="526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Mais de plus gros prédateurs,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notamment des araignées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 surtout des oiseaux les attaquent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 s’en nourrissent à leur tour.</a:t>
            </a: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3937" y="1700211"/>
            <a:ext cx="3960811" cy="2982912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14448" l="13844" r="11198" t="12768"/>
          <a:stretch/>
        </p:blipFill>
        <p:spPr>
          <a:xfrm>
            <a:off x="1187450" y="908050"/>
            <a:ext cx="6697661" cy="4878387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 b="34955" l="14472" r="16313" t="15365"/>
          <a:stretch/>
        </p:blipFill>
        <p:spPr>
          <a:xfrm>
            <a:off x="2771775" y="549275"/>
            <a:ext cx="3311524" cy="31670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61" name="Shape 361"/>
          <p:cNvSpPr txBox="1"/>
          <p:nvPr/>
        </p:nvSpPr>
        <p:spPr>
          <a:xfrm>
            <a:off x="290512" y="3933825"/>
            <a:ext cx="8689975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Lorsqu’elle se sent menacée, la coccinelle se place sur le dos et sécrète, par les articulations de ses pattes,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 liquide rouge orangé, amer et à l’odeur nauséabonde.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 liquide, appelé hémolymphe, est l’équivalent du sang humain pour les insectes.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Shape 3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1050" y="1198562"/>
            <a:ext cx="4608512" cy="3538537"/>
          </a:xfrm>
          <a:prstGeom prst="rect">
            <a:avLst/>
          </a:prstGeom>
          <a:noFill/>
          <a:ln cap="flat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67" name="Shape 367"/>
          <p:cNvSpPr txBox="1"/>
          <p:nvPr/>
        </p:nvSpPr>
        <p:spPr>
          <a:xfrm>
            <a:off x="238125" y="4941887"/>
            <a:ext cx="8759824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règle générale, ceux qui osent attaquer une coccinelle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 le font qu’une seule fois. 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711" y="404812"/>
            <a:ext cx="6096000" cy="61039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538162" y="1341437"/>
            <a:ext cx="8640762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 Québec la coccinelle orangée, d’origine asiatique, importée par les États-Unis, a supplanté toutes les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autres espèces.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Bien que très utile au jardin, elle a la 				fâcheuse habitude de vouloir hiverner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à l’intérieur des maisons, ce qui n’est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pas toujours au goût des occupants 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10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			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675" y="692150"/>
            <a:ext cx="7874000" cy="566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350" y="260350"/>
            <a:ext cx="4824412" cy="6459536"/>
          </a:xfrm>
          <a:prstGeom prst="rect">
            <a:avLst/>
          </a:prstGeom>
          <a:noFill/>
          <a:ln cap="flat" cmpd="sng" w="222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88" name="Shape 388"/>
          <p:cNvSpPr txBox="1"/>
          <p:nvPr/>
        </p:nvSpPr>
        <p:spPr>
          <a:xfrm>
            <a:off x="6588125" y="6381750"/>
            <a:ext cx="1008062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350" y="1196975"/>
            <a:ext cx="6134099" cy="40846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87" y="908050"/>
            <a:ext cx="7472361" cy="496887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2627311" y="1125537"/>
            <a:ext cx="5113337" cy="258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 Moyen Âge, les gens croyaient que  les  </a:t>
            </a: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COCCINELLES</a:t>
            </a: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étaient envoyées par les cieux pour sauver la récolte.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10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10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POURQUOI ?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539750" y="549275"/>
            <a:ext cx="8208962" cy="5048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10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	Parce que les coccinelles dévorent les pucerons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et autres bestioles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nuisibles aux plantes,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notamment les cochenilles.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111" y="1624012"/>
            <a:ext cx="3648074" cy="210026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dorables coccinelles = SY">
  <a:themeElements>
    <a:clrScheme name="Coccinelles_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FF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